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6" r:id="rId10"/>
    <p:sldId id="264" r:id="rId11"/>
    <p:sldId id="263" r:id="rId12"/>
  </p:sldIdLst>
  <p:sldSz cx="17556163" cy="9875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>
        <p:scale>
          <a:sx n="56" d="100"/>
          <a:sy n="56" d="100"/>
        </p:scale>
        <p:origin x="-76" y="272"/>
      </p:cViewPr>
      <p:guideLst>
        <p:guide orient="horz" pos="3110"/>
        <p:guide pos="5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01062-F171-4EDD-B516-25BA51B4BAE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102A-9EC7-43F8-836B-0E39D7143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21" y="1616255"/>
            <a:ext cx="13167122" cy="3438255"/>
          </a:xfrm>
        </p:spPr>
        <p:txBody>
          <a:bodyPr anchor="b"/>
          <a:lstStyle>
            <a:lvl1pPr algn="ctr"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21" y="5187102"/>
            <a:ext cx="13167122" cy="2384374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68" indent="0" algn="ctr">
              <a:buNone/>
              <a:defRPr sz="2880"/>
            </a:lvl2pPr>
            <a:lvl3pPr marL="1316736" indent="0" algn="ctr">
              <a:buNone/>
              <a:defRPr sz="2592"/>
            </a:lvl3pPr>
            <a:lvl4pPr marL="1975104" indent="0" algn="ctr">
              <a:buNone/>
              <a:defRPr sz="2304"/>
            </a:lvl4pPr>
            <a:lvl5pPr marL="2633472" indent="0" algn="ctr">
              <a:buNone/>
              <a:defRPr sz="2304"/>
            </a:lvl5pPr>
            <a:lvl6pPr marL="3291840" indent="0" algn="ctr">
              <a:buNone/>
              <a:defRPr sz="2304"/>
            </a:lvl6pPr>
            <a:lvl7pPr marL="3950208" indent="0" algn="ctr">
              <a:buNone/>
              <a:defRPr sz="2304"/>
            </a:lvl7pPr>
            <a:lvl8pPr marL="4608576" indent="0" algn="ctr">
              <a:buNone/>
              <a:defRPr sz="2304"/>
            </a:lvl8pPr>
            <a:lvl9pPr marL="5266944" indent="0" algn="ctr">
              <a:buNone/>
              <a:defRPr sz="23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2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3629" y="525797"/>
            <a:ext cx="3785548" cy="83693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986" y="525797"/>
            <a:ext cx="11137191" cy="8369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6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42" y="2462102"/>
            <a:ext cx="15142191" cy="4108074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42" y="6609040"/>
            <a:ext cx="15142191" cy="2160339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1pPr>
            <a:lvl2pPr marL="658368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736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510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47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84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5020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57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94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986" y="2628985"/>
            <a:ext cx="7461369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7808" y="2628985"/>
            <a:ext cx="7461369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9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73" y="525798"/>
            <a:ext cx="15142191" cy="1908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274" y="2420953"/>
            <a:ext cx="7427079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9274" y="3607424"/>
            <a:ext cx="7427079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7807" y="2420953"/>
            <a:ext cx="7463656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87807" y="3607424"/>
            <a:ext cx="7463656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74" y="658389"/>
            <a:ext cx="5662319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656" y="1421938"/>
            <a:ext cx="8887808" cy="7018246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274" y="2962752"/>
            <a:ext cx="5662319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74" y="658389"/>
            <a:ext cx="5662319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63656" y="1421938"/>
            <a:ext cx="8887808" cy="7018246"/>
          </a:xfrm>
        </p:spPr>
        <p:txBody>
          <a:bodyPr anchor="t"/>
          <a:lstStyle>
            <a:lvl1pPr marL="0" indent="0">
              <a:buNone/>
              <a:defRPr sz="4608"/>
            </a:lvl1pPr>
            <a:lvl2pPr marL="658368" indent="0">
              <a:buNone/>
              <a:defRPr sz="4032"/>
            </a:lvl2pPr>
            <a:lvl3pPr marL="1316736" indent="0">
              <a:buNone/>
              <a:defRPr sz="3456"/>
            </a:lvl3pPr>
            <a:lvl4pPr marL="1975104" indent="0">
              <a:buNone/>
              <a:defRPr sz="2880"/>
            </a:lvl4pPr>
            <a:lvl5pPr marL="2633472" indent="0">
              <a:buNone/>
              <a:defRPr sz="2880"/>
            </a:lvl5pPr>
            <a:lvl6pPr marL="3291840" indent="0">
              <a:buNone/>
              <a:defRPr sz="2880"/>
            </a:lvl6pPr>
            <a:lvl7pPr marL="3950208" indent="0">
              <a:buNone/>
              <a:defRPr sz="2880"/>
            </a:lvl7pPr>
            <a:lvl8pPr marL="4608576" indent="0">
              <a:buNone/>
              <a:defRPr sz="2880"/>
            </a:lvl8pPr>
            <a:lvl9pPr marL="5266944" indent="0">
              <a:buNone/>
              <a:defRPr sz="2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274" y="2962752"/>
            <a:ext cx="5662319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986" y="525798"/>
            <a:ext cx="15142191" cy="190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986" y="2628985"/>
            <a:ext cx="15142191" cy="626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6986" y="9153439"/>
            <a:ext cx="3950137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347BC-397F-46C4-883C-6139B399BB9E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5479" y="9153439"/>
            <a:ext cx="5925205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99040" y="9153439"/>
            <a:ext cx="3950137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263C-8B77-4B29-AEE4-9FEBF686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5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2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41.bin"/><Relationship Id="rId3" Type="http://schemas.openxmlformats.org/officeDocument/2006/relationships/image" Target="../media/image4.png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8.bin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7.bin"/><Relationship Id="rId27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2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5A0D73-2618-4883-99C4-6050AE83C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BE29E0-BECF-4633-A5FE-BADC1CB24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80"/>
            <a:ext cx="17556163" cy="98753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1166132"/>
            <a:ext cx="13779809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/>
              <a:t>Contacts</a:t>
            </a:r>
            <a:endParaRPr lang="en-US" sz="4200" b="1" dirty="0">
              <a:latin typeface="Futura Bk" panose="020B05020202040203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1813" y="2379689"/>
            <a:ext cx="8324320" cy="1871282"/>
            <a:chOff x="1801813" y="2464354"/>
            <a:chExt cx="14099831" cy="187128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2CAB11A-9C57-480D-B7F6-A66EE957BE9F}"/>
                </a:ext>
              </a:extLst>
            </p:cNvPr>
            <p:cNvSpPr/>
            <p:nvPr/>
          </p:nvSpPr>
          <p:spPr>
            <a:xfrm>
              <a:off x="2121835" y="2464354"/>
              <a:ext cx="13779809" cy="1871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360"/>
                </a:spcAft>
              </a:pPr>
              <a:r>
                <a:rPr lang="en-US" sz="2400" b="1" dirty="0"/>
                <a:t>USA: </a:t>
              </a:r>
            </a:p>
            <a:p>
              <a:pPr indent="0">
                <a:lnSpc>
                  <a:spcPct val="110000"/>
                </a:lnSpc>
                <a:spcAft>
                  <a:spcPts val="360"/>
                </a:spcAft>
                <a:buNone/>
              </a:pPr>
              <a:r>
                <a:rPr lang="en-US" sz="2400" b="1" dirty="0"/>
                <a:t>	</a:t>
              </a:r>
              <a:r>
                <a:rPr lang="en-US" sz="2400" b="1" dirty="0" err="1"/>
                <a:t>NewLife</a:t>
              </a:r>
              <a:r>
                <a:rPr lang="en-US" sz="2400" b="1" dirty="0"/>
                <a:t> Medicals LLC</a:t>
              </a:r>
            </a:p>
            <a:p>
              <a:pPr indent="0">
                <a:lnSpc>
                  <a:spcPct val="110000"/>
                </a:lnSpc>
                <a:spcAft>
                  <a:spcPts val="360"/>
                </a:spcAft>
                <a:buNone/>
              </a:pPr>
              <a:r>
                <a:rPr lang="en-US" sz="2400" b="1" dirty="0"/>
                <a:t>	705, Montgomery   	Avenue, Suite 210, </a:t>
              </a:r>
              <a:endParaRPr lang="en-US" sz="2400" b="1" dirty="0" smtClean="0"/>
            </a:p>
            <a:p>
              <a:pPr indent="0">
                <a:lnSpc>
                  <a:spcPct val="110000"/>
                </a:lnSpc>
                <a:spcAft>
                  <a:spcPts val="360"/>
                </a:spcAft>
                <a:buNone/>
              </a:pPr>
              <a:r>
                <a:rPr lang="en-US" sz="2400" b="1" dirty="0" smtClean="0"/>
                <a:t>	</a:t>
              </a:r>
              <a:r>
                <a:rPr lang="en-US" sz="2400" b="1" dirty="0" err="1" smtClean="0"/>
                <a:t>Pennvalley</a:t>
              </a:r>
              <a:r>
                <a:rPr lang="en-US" sz="2400" b="1" dirty="0"/>
                <a:t>, PA </a:t>
              </a:r>
              <a:r>
                <a:rPr lang="en-US" sz="2400" b="1" dirty="0" smtClean="0"/>
                <a:t>19072-2011</a:t>
              </a:r>
              <a:endParaRPr lang="en-US" sz="2400" b="1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5078298"/>
                </p:ext>
              </p:extLst>
            </p:nvPr>
          </p:nvGraphicFramePr>
          <p:xfrm>
            <a:off x="1801813" y="2525713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CorelDRAW" r:id="rId4" imgW="295560" imgH="534600" progId="">
                    <p:embed/>
                  </p:oleObj>
                </mc:Choice>
                <mc:Fallback>
                  <p:oleObj name="CorelDRAW" r:id="rId4" imgW="295560" imgH="534600" progId="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2525713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7856546" y="2379689"/>
            <a:ext cx="8324320" cy="1569660"/>
            <a:chOff x="1801813" y="2464354"/>
            <a:chExt cx="14099831" cy="1569660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2CAB11A-9C57-480D-B7F6-A66EE957BE9F}"/>
                </a:ext>
              </a:extLst>
            </p:cNvPr>
            <p:cNvSpPr/>
            <p:nvPr/>
          </p:nvSpPr>
          <p:spPr>
            <a:xfrm>
              <a:off x="2121835" y="2464354"/>
              <a:ext cx="1377980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INDIA: </a:t>
              </a:r>
              <a:endParaRPr lang="en-US" sz="2000" b="1" dirty="0"/>
            </a:p>
            <a:p>
              <a:pPr marL="514350" lvl="1" indent="0">
                <a:buNone/>
              </a:pPr>
              <a:r>
                <a:rPr lang="en-US" sz="2400" b="1" dirty="0"/>
                <a:t>426, 4</a:t>
              </a:r>
              <a:r>
                <a:rPr lang="en-US" sz="2400" b="1" baseline="30000" dirty="0"/>
                <a:t>th</a:t>
              </a:r>
              <a:r>
                <a:rPr lang="en-US" sz="2400" b="1" dirty="0"/>
                <a:t> floor, </a:t>
              </a:r>
              <a:r>
                <a:rPr lang="en-US" sz="2400" b="1" dirty="0" err="1"/>
                <a:t>Yash</a:t>
              </a:r>
              <a:r>
                <a:rPr lang="en-US" sz="2400" b="1" dirty="0"/>
                <a:t> Arian, </a:t>
              </a:r>
              <a:endParaRPr lang="en-US" sz="2400" b="1" dirty="0" smtClean="0"/>
            </a:p>
            <a:p>
              <a:pPr marL="514350" lvl="1" indent="0">
                <a:buNone/>
              </a:pPr>
              <a:r>
                <a:rPr lang="en-US" sz="2400" b="1" dirty="0" err="1" smtClean="0"/>
                <a:t>Gurukul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Road, </a:t>
              </a:r>
              <a:r>
                <a:rPr lang="en-US" sz="2400" b="1" dirty="0" err="1"/>
                <a:t>Memnagar</a:t>
              </a:r>
              <a:r>
                <a:rPr lang="en-US" sz="2400" b="1" dirty="0" smtClean="0"/>
                <a:t>,</a:t>
              </a:r>
            </a:p>
            <a:p>
              <a:pPr marL="514350" lvl="1" indent="0">
                <a:buNone/>
              </a:pPr>
              <a:r>
                <a:rPr lang="en-US" sz="2400" b="1" dirty="0" smtClean="0"/>
                <a:t>Ahmedabad-380052</a:t>
              </a:r>
              <a:r>
                <a:rPr lang="en-US" sz="2400" b="1" dirty="0"/>
                <a:t>, Gujarat, India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340441"/>
                </p:ext>
              </p:extLst>
            </p:nvPr>
          </p:nvGraphicFramePr>
          <p:xfrm>
            <a:off x="1801813" y="2525713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0" name="CorelDRAW" r:id="rId6" imgW="295560" imgH="534600" progId="">
                    <p:embed/>
                  </p:oleObj>
                </mc:Choice>
                <mc:Fallback>
                  <p:oleObj name="CorelDRAW" r:id="rId6" imgW="295560" imgH="534600" progId="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2525713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683276" y="4835023"/>
            <a:ext cx="8324320" cy="2677656"/>
            <a:chOff x="1801813" y="2464354"/>
            <a:chExt cx="14099831" cy="267765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2CAB11A-9C57-480D-B7F6-A66EE957BE9F}"/>
                </a:ext>
              </a:extLst>
            </p:cNvPr>
            <p:cNvSpPr/>
            <p:nvPr/>
          </p:nvSpPr>
          <p:spPr>
            <a:xfrm>
              <a:off x="2121835" y="2464354"/>
              <a:ext cx="1377980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For </a:t>
              </a:r>
              <a:r>
                <a:rPr lang="en-US" sz="2400" b="1" dirty="0" smtClean="0"/>
                <a:t>RLDs/API’s/FF requirements: </a:t>
              </a:r>
              <a:r>
                <a:rPr lang="en-US" sz="2400" b="1" dirty="0"/>
                <a:t>Mr. </a:t>
              </a:r>
              <a:r>
                <a:rPr lang="en-US" sz="2400" b="1" dirty="0" err="1"/>
                <a:t>Ankit</a:t>
              </a:r>
              <a:r>
                <a:rPr lang="en-US" sz="2400" b="1" dirty="0"/>
                <a:t> Shah</a:t>
              </a:r>
            </a:p>
            <a:p>
              <a:endParaRPr lang="en-US" sz="2400" b="1" dirty="0" smtClean="0"/>
            </a:p>
            <a:p>
              <a:r>
                <a:rPr lang="en-US" sz="2400" b="1" dirty="0" smtClean="0"/>
                <a:t>ankit@newlifemedicals.com/prachi@newlifemedicals.com/rld@newlifemedicals.com</a:t>
              </a:r>
              <a:endParaRPr lang="en-US" sz="2400" b="1" dirty="0"/>
            </a:p>
            <a:p>
              <a:endParaRPr lang="en-US" sz="2400" b="1" dirty="0" smtClean="0"/>
            </a:p>
            <a:p>
              <a:r>
                <a:rPr lang="en-US" sz="2400" b="1" dirty="0" smtClean="0"/>
                <a:t>India</a:t>
              </a:r>
              <a:r>
                <a:rPr lang="en-US" sz="2400" b="1" dirty="0"/>
                <a:t>. +919898255874</a:t>
              </a:r>
              <a:endParaRPr lang="en-IN" sz="2400" b="1" dirty="0"/>
            </a:p>
            <a:p>
              <a:r>
                <a:rPr lang="en-IN" sz="2400" b="1" dirty="0"/>
                <a:t>US .: + 1 610-615-1483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5821100"/>
                </p:ext>
              </p:extLst>
            </p:nvPr>
          </p:nvGraphicFramePr>
          <p:xfrm>
            <a:off x="1801813" y="2525713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CorelDRAW" r:id="rId7" imgW="295560" imgH="534600" progId="">
                    <p:embed/>
                  </p:oleObj>
                </mc:Choice>
                <mc:Fallback>
                  <p:oleObj name="CorelDRAW" r:id="rId7" imgW="295560" imgH="534600" progId="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2525713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23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BE29E0-BECF-4633-A5FE-BADC1CB24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51"/>
            <a:ext cx="17556163" cy="98753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1888176" y="3643553"/>
            <a:ext cx="1377980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23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574E65-3843-46D5-944C-68038BDE1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CAB11A-9C57-480D-B7F6-A66EE957BE9F}"/>
              </a:ext>
            </a:extLst>
          </p:cNvPr>
          <p:cNvSpPr/>
          <p:nvPr/>
        </p:nvSpPr>
        <p:spPr>
          <a:xfrm>
            <a:off x="2121835" y="2464354"/>
            <a:ext cx="13779809" cy="391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dirty="0">
                <a:latin typeface="Futura Bk" panose="020B0502020204020303" pitchFamily="34" charset="0"/>
              </a:rPr>
              <a:t>Since its inception in the year 2014; </a:t>
            </a:r>
            <a:r>
              <a:rPr lang="en-US" sz="2200" dirty="0" err="1">
                <a:latin typeface="Futura Bk" panose="020B0502020204020303" pitchFamily="34" charset="0"/>
              </a:rPr>
              <a:t>Newlife</a:t>
            </a:r>
            <a:r>
              <a:rPr lang="en-US" sz="2200" dirty="0">
                <a:latin typeface="Futura Bk" panose="020B0502020204020303" pitchFamily="34" charset="0"/>
              </a:rPr>
              <a:t> has always Strived to satisfy  the sourcing needs of the  Pharmaceutical  Industry, where they Exist.</a:t>
            </a:r>
          </a:p>
          <a:p>
            <a:pPr algn="just">
              <a:lnSpc>
                <a:spcPts val="3000"/>
              </a:lnSpc>
            </a:pPr>
            <a:endParaRPr lang="en-US" sz="2200" dirty="0">
              <a:latin typeface="Futura Bk" panose="020B0502020204020303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dirty="0">
                <a:latin typeface="Futura Bk" panose="020B0502020204020303" pitchFamily="34" charset="0"/>
              </a:rPr>
              <a:t>We started our journey with sourcing and supplying of APIs &amp; Bulk drugs to the local Manufacturers during which New Life Medicals has focused on winning the trust &amp; faith of the clients as per the business Ethics.</a:t>
            </a:r>
          </a:p>
          <a:p>
            <a:pPr algn="just">
              <a:lnSpc>
                <a:spcPts val="3000"/>
              </a:lnSpc>
            </a:pPr>
            <a:endParaRPr lang="en-US" sz="2200" dirty="0">
              <a:latin typeface="Futura Bk" panose="020B0502020204020303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dirty="0">
                <a:latin typeface="Futura Bk" panose="020B0502020204020303" pitchFamily="34" charset="0"/>
              </a:rPr>
              <a:t>With an aim to contribute significantly in the Pharmaceutical R&amp;D, we entered in to sourcing and supplying of Reference listed Drugs(RLDs) and Comparator drugs for </a:t>
            </a:r>
            <a:r>
              <a:rPr lang="en-US" sz="2200" b="1" dirty="0">
                <a:latin typeface="Futura Bk" panose="020B0502020204020303" pitchFamily="34" charset="0"/>
              </a:rPr>
              <a:t>Clinical Trial Study</a:t>
            </a:r>
            <a:r>
              <a:rPr lang="en-US" sz="2200" dirty="0">
                <a:latin typeface="Futura Bk" panose="020B0502020204020303" pitchFamily="34" charset="0"/>
              </a:rPr>
              <a:t> Across All Therapeutic Segments. Today we have a  cluster of satisfied clients and strong Sourcing network of suppliers from US, EU, Canada, Australia, Japan, China, Asia &amp; many more.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1166132"/>
            <a:ext cx="13779809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Futura Bk" panose="020B0502020204020303" pitchFamily="34" charset="0"/>
              </a:rPr>
              <a:t>About Us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E4863C25-FCAB-4EE0-9B1A-9DAE4DA09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933234"/>
              </p:ext>
            </p:extLst>
          </p:nvPr>
        </p:nvGraphicFramePr>
        <p:xfrm>
          <a:off x="1801276" y="2525472"/>
          <a:ext cx="2222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CorelDRAW" r:id="rId4" imgW="295560" imgH="534600" progId="">
                  <p:embed/>
                </p:oleObj>
              </mc:Choice>
              <mc:Fallback>
                <p:oleObj name="CorelDRAW" r:id="rId4" imgW="295560" imgH="53460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76" y="2525472"/>
                        <a:ext cx="2222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2C35C8C9-5A56-4BA9-958F-05B4294E9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38327"/>
              </p:ext>
            </p:extLst>
          </p:nvPr>
        </p:nvGraphicFramePr>
        <p:xfrm>
          <a:off x="1801276" y="3643072"/>
          <a:ext cx="2222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CorelDRAW" r:id="rId6" imgW="295560" imgH="534600" progId="">
                  <p:embed/>
                </p:oleObj>
              </mc:Choice>
              <mc:Fallback>
                <p:oleObj name="CorelDRAW" r:id="rId6" imgW="295560" imgH="5346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76" y="3643072"/>
                        <a:ext cx="2222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A32634BC-A631-49BB-B641-A2C25BEDC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44244"/>
              </p:ext>
            </p:extLst>
          </p:nvPr>
        </p:nvGraphicFramePr>
        <p:xfrm>
          <a:off x="1801276" y="4811496"/>
          <a:ext cx="2222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CorelDRAW" r:id="rId7" imgW="295560" imgH="534600" progId="">
                  <p:embed/>
                </p:oleObj>
              </mc:Choice>
              <mc:Fallback>
                <p:oleObj name="CorelDRAW" r:id="rId7" imgW="295560" imgH="5346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76" y="4811496"/>
                        <a:ext cx="2222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E25BA4-C443-453A-BA9C-ED9156BC4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01813" y="2345089"/>
            <a:ext cx="14099831" cy="5296758"/>
            <a:chOff x="1801813" y="2345089"/>
            <a:chExt cx="14099831" cy="5296758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2CAB11A-9C57-480D-B7F6-A66EE957BE9F}"/>
                </a:ext>
              </a:extLst>
            </p:cNvPr>
            <p:cNvSpPr/>
            <p:nvPr/>
          </p:nvSpPr>
          <p:spPr>
            <a:xfrm>
              <a:off x="2121836" y="2348090"/>
              <a:ext cx="13779808" cy="5293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spcAft>
                  <a:spcPts val="360"/>
                </a:spcAft>
              </a:pPr>
              <a:r>
                <a:rPr lang="en-US" sz="2200" dirty="0" smtClean="0">
                  <a:latin typeface="Futura Bk"/>
                </a:rPr>
                <a:t>One of the fastest growing group in span of last 5 years into business of RLDs . Company is currently having the base of customers across the globe with extensive network .</a:t>
              </a:r>
            </a:p>
            <a:p>
              <a:pPr algn="just">
                <a:lnSpc>
                  <a:spcPct val="100000"/>
                </a:lnSpc>
                <a:spcAft>
                  <a:spcPts val="360"/>
                </a:spcAft>
              </a:pPr>
              <a:endParaRPr lang="en-US" sz="2200" dirty="0">
                <a:latin typeface="Futura Bk"/>
              </a:endParaRPr>
            </a:p>
            <a:p>
              <a:pPr algn="just">
                <a:lnSpc>
                  <a:spcPct val="100000"/>
                </a:lnSpc>
                <a:spcAft>
                  <a:spcPts val="360"/>
                </a:spcAft>
              </a:pPr>
              <a:r>
                <a:rPr lang="en-US" sz="2200" dirty="0" smtClean="0">
                  <a:latin typeface="Futura Bk"/>
                </a:rPr>
                <a:t>We have US FDA  warehouse in US &amp;  MHRA approved warehouse in U.K with full GDP compliance and high quality standard team meeting all the regulatory standards.</a:t>
              </a:r>
              <a:endParaRPr lang="en-US" sz="2200" dirty="0">
                <a:latin typeface="Futura Bk"/>
              </a:endParaRPr>
            </a:p>
            <a:p>
              <a:pPr algn="just">
                <a:lnSpc>
                  <a:spcPct val="100000"/>
                </a:lnSpc>
                <a:spcAft>
                  <a:spcPts val="360"/>
                </a:spcAft>
              </a:pPr>
              <a:endParaRPr lang="en-US" sz="2200" dirty="0" smtClean="0">
                <a:latin typeface="Futura Bk"/>
              </a:endParaRPr>
            </a:p>
            <a:p>
              <a:pPr algn="just">
                <a:lnSpc>
                  <a:spcPct val="100000"/>
                </a:lnSpc>
                <a:spcAft>
                  <a:spcPts val="360"/>
                </a:spcAft>
              </a:pPr>
              <a:r>
                <a:rPr lang="en-US" sz="2200" dirty="0" smtClean="0">
                  <a:latin typeface="Futura Bk"/>
                </a:rPr>
                <a:t>Our </a:t>
              </a:r>
              <a:r>
                <a:rPr lang="en-US" sz="2200" dirty="0">
                  <a:latin typeface="Futura Bk"/>
                </a:rPr>
                <a:t>long term vision: We are committed to serve the healthcare industry and will continue to explore new endeavors in future which are in line with the organization’s commitment. Like..</a:t>
              </a:r>
            </a:p>
            <a:p>
              <a:pPr lvl="1" algn="just">
                <a:spcAft>
                  <a:spcPts val="360"/>
                </a:spcAft>
              </a:pPr>
              <a:r>
                <a:rPr lang="en-US" sz="2200" dirty="0">
                  <a:latin typeface="Futura Bk"/>
                </a:rPr>
                <a:t>Orphan drug</a:t>
              </a:r>
            </a:p>
            <a:p>
              <a:pPr lvl="1" algn="just">
                <a:spcAft>
                  <a:spcPts val="360"/>
                </a:spcAft>
              </a:pPr>
              <a:r>
                <a:rPr lang="en-US" sz="2200" dirty="0">
                  <a:latin typeface="Futura Bk"/>
                </a:rPr>
                <a:t>Finished dosage form </a:t>
              </a:r>
            </a:p>
            <a:p>
              <a:pPr lvl="1" algn="just">
                <a:spcAft>
                  <a:spcPts val="360"/>
                </a:spcAft>
              </a:pPr>
              <a:r>
                <a:rPr lang="en-US" sz="2200" dirty="0">
                  <a:latin typeface="Futura Bk"/>
                </a:rPr>
                <a:t>Open for Any new opportunities like Medical device, Nutrition , Intermediates etc.. </a:t>
              </a:r>
            </a:p>
            <a:p>
              <a:pPr algn="just">
                <a:lnSpc>
                  <a:spcPct val="100000"/>
                </a:lnSpc>
                <a:spcAft>
                  <a:spcPts val="360"/>
                </a:spcAft>
              </a:pPr>
              <a:endParaRPr lang="en-US" sz="2200" dirty="0" smtClean="0">
                <a:latin typeface="Futura Bk"/>
              </a:endParaRPr>
            </a:p>
            <a:p>
              <a:pPr algn="just">
                <a:lnSpc>
                  <a:spcPct val="100000"/>
                </a:lnSpc>
                <a:spcAft>
                  <a:spcPts val="360"/>
                </a:spcAft>
              </a:pPr>
              <a:r>
                <a:rPr lang="en-US" sz="2200" dirty="0" smtClean="0">
                  <a:latin typeface="Futura Bk"/>
                </a:rPr>
                <a:t>Our </a:t>
              </a:r>
              <a:r>
                <a:rPr lang="en-US" sz="2200" dirty="0">
                  <a:latin typeface="Futura Bk"/>
                </a:rPr>
                <a:t>quick and flawless service for </a:t>
              </a:r>
              <a:r>
                <a:rPr lang="en-US" sz="2200" dirty="0" err="1">
                  <a:latin typeface="Futura Bk"/>
                </a:rPr>
                <a:t>Pharma</a:t>
              </a:r>
              <a:r>
                <a:rPr lang="en-US" sz="2200" dirty="0">
                  <a:latin typeface="Futura Bk"/>
                </a:rPr>
                <a:t> Industries need, better regulatory understanding and strong connection with our suppliers across globe gives us regarded as preferred service provider in the world.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643032"/>
                </p:ext>
              </p:extLst>
            </p:nvPr>
          </p:nvGraphicFramePr>
          <p:xfrm>
            <a:off x="1801813" y="2345089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CorelDRAW" r:id="rId4" imgW="295560" imgH="534600" progId="">
                    <p:embed/>
                  </p:oleObj>
                </mc:Choice>
                <mc:Fallback>
                  <p:oleObj name="CorelDRAW" r:id="rId4" imgW="295560" imgH="534600" progId="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2345089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281353"/>
                </p:ext>
              </p:extLst>
            </p:nvPr>
          </p:nvGraphicFramePr>
          <p:xfrm>
            <a:off x="1801813" y="3502212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CorelDRAW" r:id="rId6" imgW="295560" imgH="534600" progId="">
                    <p:embed/>
                  </p:oleObj>
                </mc:Choice>
                <mc:Fallback>
                  <p:oleObj name="CorelDRAW" r:id="rId6" imgW="295560" imgH="534600" progId="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3502212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329690"/>
                </p:ext>
              </p:extLst>
            </p:nvPr>
          </p:nvGraphicFramePr>
          <p:xfrm>
            <a:off x="1801813" y="6860622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CorelDRAW" r:id="rId7" imgW="295560" imgH="534600" progId="">
                    <p:embed/>
                  </p:oleObj>
                </mc:Choice>
                <mc:Fallback>
                  <p:oleObj name="CorelDRAW" r:id="rId7" imgW="295560" imgH="534600" progId="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6860622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1166132"/>
            <a:ext cx="13779809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 smtClean="0">
                <a:latin typeface="Futura Bk" panose="020B0502020204020303" pitchFamily="34" charset="0"/>
              </a:rPr>
              <a:t>Contin</a:t>
            </a:r>
            <a:r>
              <a:rPr lang="en-US" sz="4200" b="1" dirty="0" smtClean="0">
                <a:latin typeface="Futura Bk" panose="020B0502020204020303" pitchFamily="34" charset="0"/>
              </a:rPr>
              <a:t>…</a:t>
            </a:r>
            <a:endParaRPr lang="en-US" sz="4200" b="1" dirty="0">
              <a:latin typeface="Futura Bk" panose="020B0502020204020303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029771"/>
              </p:ext>
            </p:extLst>
          </p:nvPr>
        </p:nvGraphicFramePr>
        <p:xfrm>
          <a:off x="1784883" y="4608514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CorelDRAW" r:id="rId8" imgW="295560" imgH="534600" progId="">
                  <p:embed/>
                </p:oleObj>
              </mc:Choice>
              <mc:Fallback>
                <p:oleObj name="CorelDRAW" r:id="rId8" imgW="295560" imgH="5346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883" y="4608514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8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4AD1DF-403E-44E4-8464-CDC5850A0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1166132"/>
            <a:ext cx="13779809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Challenges in </a:t>
            </a:r>
            <a:r>
              <a:rPr lang="en-US" sz="4400" b="1" dirty="0" smtClean="0"/>
              <a:t>Healthcare Industries </a:t>
            </a:r>
            <a:endParaRPr lang="en-US" sz="4200" b="1" dirty="0">
              <a:latin typeface="Futura Bk" panose="020B05020202040203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1813" y="2616751"/>
            <a:ext cx="14099831" cy="3200876"/>
            <a:chOff x="1801813" y="2447421"/>
            <a:chExt cx="14099831" cy="3200876"/>
          </a:xfrm>
        </p:grpSpPr>
        <p:grpSp>
          <p:nvGrpSpPr>
            <p:cNvPr id="3" name="Group 2"/>
            <p:cNvGrpSpPr/>
            <p:nvPr/>
          </p:nvGrpSpPr>
          <p:grpSpPr>
            <a:xfrm>
              <a:off x="1801813" y="2447421"/>
              <a:ext cx="14099831" cy="3200876"/>
              <a:chOff x="1801813" y="2464354"/>
              <a:chExt cx="14099831" cy="32008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2CAB11A-9C57-480D-B7F6-A66EE957BE9F}"/>
                  </a:ext>
                </a:extLst>
              </p:cNvPr>
              <p:cNvSpPr/>
              <p:nvPr/>
            </p:nvSpPr>
            <p:spPr>
              <a:xfrm>
                <a:off x="2121835" y="2464354"/>
                <a:ext cx="13779809" cy="320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Futura Bk"/>
                  </a:rPr>
                  <a:t>Difficult to do proper planning mainly for NCE-1 products where every body are in race to file their dossier to get FTF opportunity</a:t>
                </a:r>
              </a:p>
              <a:p>
                <a:endParaRPr lang="en-US" sz="2200" dirty="0" smtClean="0">
                  <a:latin typeface="Futura Bk"/>
                </a:endParaRPr>
              </a:p>
              <a:p>
                <a:r>
                  <a:rPr lang="en-US" sz="2200" dirty="0" smtClean="0">
                    <a:latin typeface="Futura Bk"/>
                  </a:rPr>
                  <a:t>Now </a:t>
                </a:r>
                <a:r>
                  <a:rPr lang="en-US" sz="2200" dirty="0">
                    <a:latin typeface="Futura Bk"/>
                  </a:rPr>
                  <a:t>a days there are Increasing complexity of </a:t>
                </a:r>
                <a:r>
                  <a:rPr lang="en-US" sz="2200" dirty="0" smtClean="0">
                    <a:latin typeface="Futura Bk"/>
                  </a:rPr>
                  <a:t>Clinical </a:t>
                </a:r>
                <a:r>
                  <a:rPr lang="en-US" sz="2200" dirty="0">
                    <a:latin typeface="Futura Bk"/>
                  </a:rPr>
                  <a:t>studies</a:t>
                </a:r>
              </a:p>
              <a:p>
                <a:endParaRPr lang="en-US" sz="2200" dirty="0" smtClean="0">
                  <a:latin typeface="Futura Bk"/>
                </a:endParaRPr>
              </a:p>
              <a:p>
                <a:r>
                  <a:rPr lang="en-US" sz="2200" dirty="0" smtClean="0">
                    <a:latin typeface="Futura Bk"/>
                  </a:rPr>
                  <a:t>Difficult </a:t>
                </a:r>
                <a:r>
                  <a:rPr lang="en-US" sz="2200" dirty="0">
                    <a:latin typeface="Futura Bk"/>
                  </a:rPr>
                  <a:t>to meet regulatory requirement </a:t>
                </a:r>
              </a:p>
              <a:p>
                <a:endParaRPr lang="en-US" sz="2200" dirty="0" smtClean="0">
                  <a:latin typeface="Futura Bk"/>
                </a:endParaRPr>
              </a:p>
              <a:p>
                <a:r>
                  <a:rPr lang="en-US" sz="2400" b="1" dirty="0" smtClean="0">
                    <a:latin typeface="Futura Bk"/>
                  </a:rPr>
                  <a:t>Out </a:t>
                </a:r>
                <a:r>
                  <a:rPr lang="en-US" sz="2400" b="1" dirty="0">
                    <a:latin typeface="Futura Bk"/>
                  </a:rPr>
                  <a:t>of all this mainly it is difficult to find right source , supplying right product as per customer requirement , at right price, at right time &amp; at right place  to meet project time lines.</a:t>
                </a: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9539839"/>
                  </p:ext>
                </p:extLst>
              </p:nvPr>
            </p:nvGraphicFramePr>
            <p:xfrm>
              <a:off x="1801813" y="2525713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2" name="CorelDRAW" r:id="rId4" imgW="295560" imgH="534600" progId="">
                      <p:embed/>
                    </p:oleObj>
                  </mc:Choice>
                  <mc:Fallback>
                    <p:oleObj name="CorelDRAW" r:id="rId4" imgW="295560" imgH="534600" progId="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813" y="2525713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1713492"/>
                  </p:ext>
                </p:extLst>
              </p:nvPr>
            </p:nvGraphicFramePr>
            <p:xfrm>
              <a:off x="1801813" y="3473983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3" name="CorelDRAW" r:id="rId6" imgW="295560" imgH="534600" progId="">
                      <p:embed/>
                    </p:oleObj>
                  </mc:Choice>
                  <mc:Fallback>
                    <p:oleObj name="CorelDRAW" r:id="rId6" imgW="295560" imgH="534600" progId="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813" y="3473983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0930580"/>
                  </p:ext>
                </p:extLst>
              </p:nvPr>
            </p:nvGraphicFramePr>
            <p:xfrm>
              <a:off x="1801813" y="4930244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4" name="CorelDRAW" r:id="rId7" imgW="295560" imgH="534600" progId="">
                      <p:embed/>
                    </p:oleObj>
                  </mc:Choice>
                  <mc:Fallback>
                    <p:oleObj name="CorelDRAW" r:id="rId7" imgW="295560" imgH="534600" progId="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813" y="4930244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1689478"/>
                </p:ext>
              </p:extLst>
            </p:nvPr>
          </p:nvGraphicFramePr>
          <p:xfrm>
            <a:off x="1801816" y="4151306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CorelDRAW" r:id="rId8" imgW="295560" imgH="534600" progId="">
                    <p:embed/>
                  </p:oleObj>
                </mc:Choice>
                <mc:Fallback>
                  <p:oleObj name="CorelDRAW" r:id="rId8" imgW="295560" imgH="534600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6" y="4151306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91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BE29E0-BECF-4633-A5FE-BADC1CB24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80"/>
            <a:ext cx="17556163" cy="98753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505745"/>
            <a:ext cx="13779809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Why </a:t>
            </a:r>
            <a:r>
              <a:rPr lang="en-US" sz="4400" b="1" dirty="0" smtClean="0"/>
              <a:t>We</a:t>
            </a:r>
            <a:endParaRPr lang="en-US" sz="4200" b="1" dirty="0">
              <a:latin typeface="Futura Bk" panose="020B05020202040203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1813" y="1736235"/>
            <a:ext cx="14099831" cy="5847755"/>
            <a:chOff x="1801813" y="2379689"/>
            <a:chExt cx="14099831" cy="5847755"/>
          </a:xfrm>
        </p:grpSpPr>
        <p:grpSp>
          <p:nvGrpSpPr>
            <p:cNvPr id="3" name="Group 2"/>
            <p:cNvGrpSpPr/>
            <p:nvPr/>
          </p:nvGrpSpPr>
          <p:grpSpPr>
            <a:xfrm>
              <a:off x="1801813" y="2379689"/>
              <a:ext cx="14099831" cy="5847755"/>
              <a:chOff x="1801813" y="2447421"/>
              <a:chExt cx="14099831" cy="584775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801813" y="2447421"/>
                <a:ext cx="14099831" cy="5847755"/>
                <a:chOff x="1801813" y="2464354"/>
                <a:chExt cx="14099831" cy="5847755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E2CAB11A-9C57-480D-B7F6-A66EE957BE9F}"/>
                    </a:ext>
                  </a:extLst>
                </p:cNvPr>
                <p:cNvSpPr/>
                <p:nvPr/>
              </p:nvSpPr>
              <p:spPr>
                <a:xfrm>
                  <a:off x="2121835" y="2464354"/>
                  <a:ext cx="13779809" cy="58477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200" dirty="0">
                      <a:latin typeface="Futura Bk"/>
                    </a:rPr>
                    <a:t>US FDA approved warehouse for distribution and storage of Pharmaceutical </a:t>
                  </a:r>
                  <a:r>
                    <a:rPr lang="en-US" sz="2200" dirty="0" smtClean="0">
                      <a:latin typeface="Futura Bk"/>
                    </a:rPr>
                    <a:t>products</a:t>
                  </a:r>
                </a:p>
                <a:p>
                  <a:pPr algn="just"/>
                  <a:endParaRPr lang="en-US" sz="2200" dirty="0">
                    <a:latin typeface="Futura Bk"/>
                  </a:endParaRPr>
                </a:p>
                <a:p>
                  <a:pPr algn="just"/>
                  <a:r>
                    <a:rPr lang="en-US" sz="2200" dirty="0" smtClean="0">
                      <a:latin typeface="Futura Bk"/>
                    </a:rPr>
                    <a:t>MHRA &amp; GDP approved warehouse based in </a:t>
                  </a:r>
                  <a:r>
                    <a:rPr lang="en-US" sz="2200" dirty="0">
                      <a:latin typeface="Futura Bk"/>
                    </a:rPr>
                    <a:t>U.K for distribution and storage of Pharmaceutical products</a:t>
                  </a:r>
                </a:p>
                <a:p>
                  <a:pPr algn="just"/>
                  <a:endParaRPr lang="en-US" sz="2200" dirty="0" smtClean="0">
                    <a:latin typeface="Futura Bk"/>
                  </a:endParaRPr>
                </a:p>
                <a:p>
                  <a:pPr algn="just"/>
                  <a:r>
                    <a:rPr lang="en-US" sz="2200" dirty="0" smtClean="0">
                      <a:latin typeface="Futura Bk"/>
                    </a:rPr>
                    <a:t>Secured</a:t>
                  </a:r>
                  <a:r>
                    <a:rPr lang="en-US" sz="2200" dirty="0">
                      <a:latin typeface="Futura Bk"/>
                    </a:rPr>
                    <a:t>, Authentic </a:t>
                  </a:r>
                  <a:r>
                    <a:rPr lang="en-US" sz="2200" dirty="0" smtClean="0">
                      <a:latin typeface="Futura Bk"/>
                    </a:rPr>
                    <a:t>&amp; reliable </a:t>
                  </a:r>
                  <a:r>
                    <a:rPr lang="en-US" sz="2200" dirty="0">
                      <a:latin typeface="Futura Bk"/>
                    </a:rPr>
                    <a:t>sourcing partner for RLDs complying all local and international regulatory guidelines</a:t>
                  </a:r>
                </a:p>
                <a:p>
                  <a:pPr algn="just"/>
                  <a:endParaRPr lang="en-US" sz="2200" dirty="0">
                    <a:latin typeface="Futura Bk"/>
                  </a:endParaRPr>
                </a:p>
                <a:p>
                  <a:pPr algn="just"/>
                  <a:r>
                    <a:rPr lang="en-US" sz="2200" dirty="0" smtClean="0">
                      <a:latin typeface="Futura Bk"/>
                    </a:rPr>
                    <a:t>Expertise </a:t>
                  </a:r>
                  <a:r>
                    <a:rPr lang="en-US" sz="2200" dirty="0">
                      <a:latin typeface="Futura Bk"/>
                    </a:rPr>
                    <a:t>in REMs, Hospital </a:t>
                  </a:r>
                  <a:r>
                    <a:rPr lang="en-US" sz="2200" dirty="0" smtClean="0">
                      <a:latin typeface="Futura Bk"/>
                    </a:rPr>
                    <a:t>line, specialty line, Clinical Trial Supply </a:t>
                  </a:r>
                  <a:r>
                    <a:rPr lang="en-US" sz="2200" dirty="0">
                      <a:latin typeface="Futura Bk"/>
                    </a:rPr>
                    <a:t>&amp;  “difficult to source” </a:t>
                  </a:r>
                  <a:r>
                    <a:rPr lang="en-US" sz="2200" dirty="0" smtClean="0">
                      <a:latin typeface="Futura Bk"/>
                    </a:rPr>
                    <a:t>product </a:t>
                  </a:r>
                  <a:endParaRPr lang="en-US" sz="2200" dirty="0">
                    <a:latin typeface="Futura Bk"/>
                  </a:endParaRPr>
                </a:p>
                <a:p>
                  <a:pPr algn="just"/>
                  <a:endParaRPr lang="en-US" sz="2200" dirty="0" smtClean="0">
                    <a:latin typeface="Futura Bk"/>
                  </a:endParaRPr>
                </a:p>
                <a:p>
                  <a:pPr algn="just"/>
                  <a:r>
                    <a:rPr lang="en-US" sz="2200" dirty="0" smtClean="0">
                      <a:latin typeface="Futura Bk"/>
                    </a:rPr>
                    <a:t>Customer </a:t>
                  </a:r>
                  <a:r>
                    <a:rPr lang="en-US" sz="2200" dirty="0">
                      <a:latin typeface="Futura Bk"/>
                    </a:rPr>
                    <a:t>centric </a:t>
                  </a:r>
                  <a:r>
                    <a:rPr lang="en-US" sz="2200" dirty="0" smtClean="0">
                      <a:latin typeface="Futura Bk"/>
                    </a:rPr>
                    <a:t>approach  &amp; Competitive prices</a:t>
                  </a:r>
                  <a:endParaRPr lang="en-US" sz="2200" dirty="0">
                    <a:latin typeface="Futura Bk"/>
                  </a:endParaRPr>
                </a:p>
                <a:p>
                  <a:pPr algn="just"/>
                  <a:endParaRPr lang="en-US" sz="2200" dirty="0" smtClean="0">
                    <a:latin typeface="Futura Bk"/>
                  </a:endParaRPr>
                </a:p>
                <a:p>
                  <a:pPr algn="just"/>
                  <a:r>
                    <a:rPr lang="en-US" sz="2200" dirty="0" smtClean="0">
                      <a:latin typeface="Futura Bk"/>
                    </a:rPr>
                    <a:t>Amongst the top 3 suppliers RLD suppliers in top 3 as per Sept 2020 Import data in India.</a:t>
                  </a:r>
                  <a:endParaRPr lang="en-US" sz="2200" dirty="0">
                    <a:latin typeface="Futura Bk"/>
                  </a:endParaRPr>
                </a:p>
                <a:p>
                  <a:pPr algn="just"/>
                  <a:endParaRPr lang="en-US" sz="2200" dirty="0" smtClean="0">
                    <a:latin typeface="Futura Bk"/>
                  </a:endParaRPr>
                </a:p>
                <a:p>
                  <a:pPr algn="just"/>
                  <a:r>
                    <a:rPr lang="en-US" sz="2200" dirty="0" smtClean="0">
                      <a:latin typeface="Futura Bk"/>
                    </a:rPr>
                    <a:t>Provides </a:t>
                  </a:r>
                  <a:r>
                    <a:rPr lang="en-US" sz="2200" dirty="0">
                      <a:latin typeface="Futura Bk"/>
                    </a:rPr>
                    <a:t>you services with the best-dated products, sequential lots, preferred lot,  documentation / pedigree as per customer </a:t>
                  </a:r>
                  <a:r>
                    <a:rPr lang="en-US" sz="2200" dirty="0" smtClean="0">
                      <a:latin typeface="Futura Bk"/>
                    </a:rPr>
                    <a:t>needs</a:t>
                  </a:r>
                  <a:endParaRPr lang="en-US" sz="2200" dirty="0">
                    <a:latin typeface="Futura Bk"/>
                  </a:endParaRPr>
                </a:p>
                <a:p>
                  <a:pPr algn="just"/>
                  <a:endParaRPr lang="en-US" sz="2200" dirty="0" smtClean="0">
                    <a:latin typeface="Futura Bk"/>
                  </a:endParaRPr>
                </a:p>
                <a:p>
                  <a:pPr algn="just"/>
                  <a:r>
                    <a:rPr lang="en-US" sz="2200" dirty="0" smtClean="0">
                      <a:latin typeface="Futura Bk"/>
                    </a:rPr>
                    <a:t>Quick </a:t>
                  </a:r>
                  <a:r>
                    <a:rPr lang="en-US" sz="2200" dirty="0">
                      <a:latin typeface="Futura Bk"/>
                    </a:rPr>
                    <a:t>&amp; </a:t>
                  </a:r>
                  <a:r>
                    <a:rPr lang="en-US" sz="2200" dirty="0" smtClean="0">
                      <a:latin typeface="Futura Bk"/>
                    </a:rPr>
                    <a:t>Flawless </a:t>
                  </a:r>
                  <a:r>
                    <a:rPr lang="en-US" sz="2200" dirty="0">
                      <a:latin typeface="Futura Bk"/>
                    </a:rPr>
                    <a:t>service to meet Critical time line of project when it comes to comparator drugs</a:t>
                  </a:r>
                </a:p>
              </p:txBody>
            </p:sp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4956591"/>
                    </p:ext>
                  </p:extLst>
                </p:nvPr>
              </p:nvGraphicFramePr>
              <p:xfrm>
                <a:off x="1801813" y="2525713"/>
                <a:ext cx="222250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84" name="CorelDRAW" r:id="rId4" imgW="295560" imgH="534600" progId="">
                        <p:embed/>
                      </p:oleObj>
                    </mc:Choice>
                    <mc:Fallback>
                      <p:oleObj name="CorelDRAW" r:id="rId4" imgW="295560" imgH="534600" progId="">
                        <p:embed/>
                        <p:pic>
                          <p:nvPicPr>
                            <p:cNvPr id="0" name="Picture 1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1813" y="2525713"/>
                              <a:ext cx="222250" cy="4016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45676477"/>
                    </p:ext>
                  </p:extLst>
                </p:nvPr>
              </p:nvGraphicFramePr>
              <p:xfrm>
                <a:off x="1801813" y="3253854"/>
                <a:ext cx="222250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85" name="CorelDRAW" r:id="rId6" imgW="295560" imgH="534600" progId="">
                        <p:embed/>
                      </p:oleObj>
                    </mc:Choice>
                    <mc:Fallback>
                      <p:oleObj name="CorelDRAW" r:id="rId6" imgW="295560" imgH="534600" progId="">
                        <p:embed/>
                        <p:pic>
                          <p:nvPicPr>
                            <p:cNvPr id="0" name="Picture 1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1813" y="3253854"/>
                              <a:ext cx="222250" cy="4016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41232975"/>
                    </p:ext>
                  </p:extLst>
                </p:nvPr>
              </p:nvGraphicFramePr>
              <p:xfrm>
                <a:off x="1801813" y="4879445"/>
                <a:ext cx="222250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86" name="CorelDRAW" r:id="rId7" imgW="295560" imgH="534600" progId="">
                        <p:embed/>
                      </p:oleObj>
                    </mc:Choice>
                    <mc:Fallback>
                      <p:oleObj name="CorelDRAW" r:id="rId7" imgW="295560" imgH="534600" progId="">
                        <p:embed/>
                        <p:pic>
                          <p:nvPicPr>
                            <p:cNvPr id="0" name="Picture 1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1813" y="4879445"/>
                              <a:ext cx="222250" cy="4016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1171884"/>
                  </p:ext>
                </p:extLst>
              </p:nvPr>
            </p:nvGraphicFramePr>
            <p:xfrm>
              <a:off x="1801816" y="3965043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7" name="CorelDRAW" r:id="rId8" imgW="295560" imgH="534600" progId="">
                      <p:embed/>
                    </p:oleObj>
                  </mc:Choice>
                  <mc:Fallback>
                    <p:oleObj name="CorelDRAW" r:id="rId8" imgW="295560" imgH="534600" progId="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816" y="3965043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1856707"/>
                </p:ext>
              </p:extLst>
            </p:nvPr>
          </p:nvGraphicFramePr>
          <p:xfrm>
            <a:off x="1818749" y="5438237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8" name="CorelDRAW" r:id="rId9" imgW="295560" imgH="534600" progId="">
                    <p:embed/>
                  </p:oleObj>
                </mc:Choice>
                <mc:Fallback>
                  <p:oleObj name="CorelDRAW" r:id="rId9" imgW="295560" imgH="534600" progId="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8749" y="5438237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273719"/>
                </p:ext>
              </p:extLst>
            </p:nvPr>
          </p:nvGraphicFramePr>
          <p:xfrm>
            <a:off x="1835682" y="6098624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9" name="CorelDRAW" r:id="rId10" imgW="295560" imgH="534600" progId="">
                    <p:embed/>
                  </p:oleObj>
                </mc:Choice>
                <mc:Fallback>
                  <p:oleObj name="CorelDRAW" r:id="rId10" imgW="295560" imgH="534600" progId="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82" y="6098624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625194"/>
                </p:ext>
              </p:extLst>
            </p:nvPr>
          </p:nvGraphicFramePr>
          <p:xfrm>
            <a:off x="1835682" y="6860609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0" name="CorelDRAW" r:id="rId11" imgW="295560" imgH="534600" progId="">
                    <p:embed/>
                  </p:oleObj>
                </mc:Choice>
                <mc:Fallback>
                  <p:oleObj name="CorelDRAW" r:id="rId11" imgW="295560" imgH="534600" progId="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82" y="6860609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40788"/>
              </p:ext>
            </p:extLst>
          </p:nvPr>
        </p:nvGraphicFramePr>
        <p:xfrm>
          <a:off x="1835685" y="7148473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CorelDRAW" r:id="rId12" imgW="295560" imgH="534600" progId="">
                  <p:embed/>
                </p:oleObj>
              </mc:Choice>
              <mc:Fallback>
                <p:oleObj name="CorelDRAW" r:id="rId12" imgW="295560" imgH="53460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85" y="7148473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1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7556163" cy="98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1"/>
          <p:cNvSpPr txBox="1">
            <a:spLocks noChangeArrowheads="1"/>
          </p:cNvSpPr>
          <p:nvPr/>
        </p:nvSpPr>
        <p:spPr bwMode="auto">
          <a:xfrm>
            <a:off x="2416175" y="587375"/>
            <a:ext cx="8042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/>
              <a:t>Clientele List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3813"/>
            <a:ext cx="134493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612900"/>
            <a:ext cx="1476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1166132"/>
            <a:ext cx="13779809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Difficult </a:t>
            </a:r>
            <a:r>
              <a:rPr lang="en-US" sz="4400" b="1" dirty="0" smtClean="0"/>
              <a:t>Line Access</a:t>
            </a:r>
            <a:endParaRPr lang="en-US" sz="4200" b="1" dirty="0">
              <a:latin typeface="Futura Bk" panose="020B05020202040203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7980"/>
            <a:ext cx="17556163" cy="9875341"/>
            <a:chOff x="0" y="67980"/>
            <a:chExt cx="17556163" cy="987534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2BE29E0-BECF-4633-A5FE-BADC1CB2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980"/>
              <a:ext cx="17556163" cy="9875341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801813" y="2379689"/>
              <a:ext cx="2126720" cy="5509200"/>
              <a:chOff x="1801813" y="2379689"/>
              <a:chExt cx="2126720" cy="55092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801813" y="2379689"/>
                <a:ext cx="2126720" cy="5509200"/>
                <a:chOff x="1801813" y="2447421"/>
                <a:chExt cx="2126720" cy="55092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801813" y="2447421"/>
                  <a:ext cx="2126720" cy="5509200"/>
                  <a:chOff x="1801813" y="2464354"/>
                  <a:chExt cx="2126720" cy="5509200"/>
                </a:xfrm>
              </p:grpSpPr>
              <p:sp>
                <p:nvSpPr>
                  <p:cNvPr id="6" name="Rectangle 5">
                    <a:extLst>
                      <a:ext uri="{FF2B5EF4-FFF2-40B4-BE49-F238E27FC236}">
                        <a16:creationId xmlns="" xmlns:a16="http://schemas.microsoft.com/office/drawing/2014/main" id="{E2CAB11A-9C57-480D-B7F6-A66EE957BE9F}"/>
                      </a:ext>
                    </a:extLst>
                  </p:cNvPr>
                  <p:cNvSpPr/>
                  <p:nvPr/>
                </p:nvSpPr>
                <p:spPr>
                  <a:xfrm>
                    <a:off x="2121835" y="2464354"/>
                    <a:ext cx="1806698" cy="550920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200" b="1" dirty="0" err="1">
                        <a:latin typeface="Futura Bk"/>
                      </a:rPr>
                      <a:t>Avastine</a:t>
                    </a:r>
                    <a:endParaRPr lang="en-US" sz="2200" b="1" dirty="0">
                      <a:latin typeface="Futura Bk"/>
                    </a:endParaRPr>
                  </a:p>
                  <a:p>
                    <a:endParaRPr lang="en-US" sz="2200" b="1" dirty="0" smtClean="0">
                      <a:latin typeface="Futura Bk"/>
                    </a:endParaRPr>
                  </a:p>
                  <a:p>
                    <a:r>
                      <a:rPr lang="en-US" sz="2200" b="1" dirty="0" err="1" smtClean="0">
                        <a:latin typeface="Futura Bk"/>
                      </a:rPr>
                      <a:t>Calquence</a:t>
                    </a:r>
                    <a:endParaRPr lang="en-US" sz="2200" b="1" dirty="0">
                      <a:latin typeface="Futura Bk"/>
                    </a:endParaRPr>
                  </a:p>
                  <a:p>
                    <a:endParaRPr lang="en-US" sz="2200" b="1" dirty="0" smtClean="0">
                      <a:latin typeface="Futura Bk"/>
                    </a:endParaRPr>
                  </a:p>
                  <a:p>
                    <a:r>
                      <a:rPr lang="en-US" sz="2200" b="1" dirty="0" err="1" smtClean="0">
                        <a:latin typeface="Futura Bk"/>
                      </a:rPr>
                      <a:t>Caelyx</a:t>
                    </a:r>
                    <a:endParaRPr lang="en-US" sz="2200" b="1" dirty="0">
                      <a:latin typeface="Futura Bk"/>
                    </a:endParaRPr>
                  </a:p>
                  <a:p>
                    <a:endParaRPr lang="en-US" sz="2200" b="1" dirty="0" smtClean="0">
                      <a:latin typeface="Futura Bk"/>
                    </a:endParaRPr>
                  </a:p>
                  <a:p>
                    <a:r>
                      <a:rPr lang="en-US" sz="2200" b="1" dirty="0" err="1" smtClean="0">
                        <a:latin typeface="Futura Bk"/>
                      </a:rPr>
                      <a:t>Entereg</a:t>
                    </a:r>
                    <a:endParaRPr lang="en-US" sz="2200" b="1" dirty="0">
                      <a:latin typeface="Futura Bk"/>
                    </a:endParaRPr>
                  </a:p>
                  <a:p>
                    <a:endParaRPr lang="en-US" sz="2200" b="1" dirty="0" smtClean="0">
                      <a:latin typeface="Futura Bk"/>
                    </a:endParaRPr>
                  </a:p>
                  <a:p>
                    <a:r>
                      <a:rPr lang="en-US" sz="2200" b="1" dirty="0" err="1" smtClean="0">
                        <a:latin typeface="Futura Bk"/>
                      </a:rPr>
                      <a:t>Firazyr</a:t>
                    </a:r>
                    <a:endParaRPr lang="en-US" sz="2200" b="1" dirty="0">
                      <a:latin typeface="Futura Bk"/>
                    </a:endParaRPr>
                  </a:p>
                  <a:p>
                    <a:endParaRPr lang="en-US" sz="2200" b="1" dirty="0" smtClean="0">
                      <a:latin typeface="Futura Bk"/>
                    </a:endParaRPr>
                  </a:p>
                  <a:p>
                    <a:r>
                      <a:rPr lang="en-US" sz="2200" b="1" dirty="0" smtClean="0">
                        <a:latin typeface="Futura Bk"/>
                      </a:rPr>
                      <a:t>Herceptin</a:t>
                    </a:r>
                    <a:endParaRPr lang="en-US" sz="2200" b="1" dirty="0">
                      <a:latin typeface="Futura Bk"/>
                    </a:endParaRPr>
                  </a:p>
                  <a:p>
                    <a:endParaRPr lang="en-US" sz="2200" b="1" dirty="0" smtClean="0">
                      <a:latin typeface="Futura Bk"/>
                    </a:endParaRPr>
                  </a:p>
                  <a:p>
                    <a:r>
                      <a:rPr lang="en-US" sz="2200" b="1" dirty="0" err="1" smtClean="0">
                        <a:latin typeface="Futura Bk"/>
                      </a:rPr>
                      <a:t>Ingrezza</a:t>
                    </a:r>
                    <a:endParaRPr lang="en-US" sz="2200" b="1" dirty="0">
                      <a:latin typeface="Futura Bk"/>
                    </a:endParaRPr>
                  </a:p>
                  <a:p>
                    <a:endParaRPr lang="en-US" sz="2200" b="1" dirty="0" smtClean="0">
                      <a:latin typeface="Futura Bk"/>
                    </a:endParaRPr>
                  </a:p>
                  <a:p>
                    <a:r>
                      <a:rPr lang="en-US" sz="2200" b="1" dirty="0" err="1" smtClean="0">
                        <a:latin typeface="Futura Bk"/>
                      </a:rPr>
                      <a:t>Invega</a:t>
                    </a:r>
                    <a:endParaRPr lang="en-US" sz="2200" b="1" dirty="0">
                      <a:latin typeface="Futura Bk"/>
                    </a:endParaRPr>
                  </a:p>
                  <a:p>
                    <a:pPr algn="just"/>
                    <a:endParaRPr lang="en-US" sz="2200" b="1" dirty="0">
                      <a:latin typeface="Futura Bk"/>
                    </a:endParaRPr>
                  </a:p>
                </p:txBody>
              </p:sp>
              <p:graphicFrame>
                <p:nvGraphicFramePr>
                  <p:cNvPr id="8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4153502"/>
                      </p:ext>
                    </p:extLst>
                  </p:nvPr>
                </p:nvGraphicFramePr>
                <p:xfrm>
                  <a:off x="1801813" y="2525713"/>
                  <a:ext cx="222250" cy="4016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609" name="CorelDRAW" r:id="rId4" imgW="295560" imgH="534600" progId="">
                          <p:embed/>
                        </p:oleObj>
                      </mc:Choice>
                      <mc:Fallback>
                        <p:oleObj name="CorelDRAW" r:id="rId4" imgW="295560" imgH="534600" progId="">
                          <p:embed/>
                          <p:pic>
                            <p:nvPicPr>
                              <p:cNvPr id="0" name="Picture 32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01813" y="2525713"/>
                                <a:ext cx="222250" cy="4016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9" name="Object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09337978"/>
                      </p:ext>
                    </p:extLst>
                  </p:nvPr>
                </p:nvGraphicFramePr>
                <p:xfrm>
                  <a:off x="1801813" y="3219988"/>
                  <a:ext cx="222250" cy="4016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610" name="CorelDRAW" r:id="rId6" imgW="295560" imgH="534600" progId="">
                          <p:embed/>
                        </p:oleObj>
                      </mc:Choice>
                      <mc:Fallback>
                        <p:oleObj name="CorelDRAW" r:id="rId6" imgW="295560" imgH="534600" progId="">
                          <p:embed/>
                          <p:pic>
                            <p:nvPicPr>
                              <p:cNvPr id="0" name="Picture 32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01813" y="3219988"/>
                                <a:ext cx="222250" cy="4016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" name="Object 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67948735"/>
                      </p:ext>
                    </p:extLst>
                  </p:nvPr>
                </p:nvGraphicFramePr>
                <p:xfrm>
                  <a:off x="1801813" y="5184239"/>
                  <a:ext cx="222250" cy="4016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611" name="CorelDRAW" r:id="rId7" imgW="295560" imgH="534600" progId="">
                          <p:embed/>
                        </p:oleObj>
                      </mc:Choice>
                      <mc:Fallback>
                        <p:oleObj name="CorelDRAW" r:id="rId7" imgW="295560" imgH="534600" progId="">
                          <p:embed/>
                          <p:pic>
                            <p:nvPicPr>
                              <p:cNvPr id="0" name="Picture 32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01813" y="5184239"/>
                                <a:ext cx="222250" cy="4016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23766006"/>
                    </p:ext>
                  </p:extLst>
                </p:nvPr>
              </p:nvGraphicFramePr>
              <p:xfrm>
                <a:off x="1801816" y="4506899"/>
                <a:ext cx="222250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612" name="CorelDRAW" r:id="rId8" imgW="295560" imgH="534600" progId="">
                        <p:embed/>
                      </p:oleObj>
                    </mc:Choice>
                    <mc:Fallback>
                      <p:oleObj name="CorelDRAW" r:id="rId8" imgW="295560" imgH="534600" progId="">
                        <p:embed/>
                        <p:pic>
                          <p:nvPicPr>
                            <p:cNvPr id="0" name="Picture 3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1816" y="4506899"/>
                              <a:ext cx="222250" cy="4016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4273691"/>
                  </p:ext>
                </p:extLst>
              </p:nvPr>
            </p:nvGraphicFramePr>
            <p:xfrm>
              <a:off x="1818749" y="5759964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13" name="CorelDRAW" r:id="rId9" imgW="295560" imgH="534600" progId="">
                      <p:embed/>
                    </p:oleObj>
                  </mc:Choice>
                  <mc:Fallback>
                    <p:oleObj name="CorelDRAW" r:id="rId9" imgW="295560" imgH="534600" progId="">
                      <p:embed/>
                      <p:pic>
                        <p:nvPicPr>
                          <p:cNvPr id="0" name="Picture 3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18749" y="5759964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7532329"/>
                  </p:ext>
                </p:extLst>
              </p:nvPr>
            </p:nvGraphicFramePr>
            <p:xfrm>
              <a:off x="1835682" y="6471150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14" name="CorelDRAW" r:id="rId10" imgW="295560" imgH="534600" progId="">
                      <p:embed/>
                    </p:oleObj>
                  </mc:Choice>
                  <mc:Fallback>
                    <p:oleObj name="CorelDRAW" r:id="rId10" imgW="295560" imgH="534600" progId="">
                      <p:embed/>
                      <p:pic>
                        <p:nvPicPr>
                          <p:cNvPr id="0" name="Picture 3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5682" y="6471150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9275730"/>
                  </p:ext>
                </p:extLst>
              </p:nvPr>
            </p:nvGraphicFramePr>
            <p:xfrm>
              <a:off x="1835682" y="7080738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15" name="CorelDRAW" r:id="rId11" imgW="295560" imgH="534600" progId="">
                      <p:embed/>
                    </p:oleObj>
                  </mc:Choice>
                  <mc:Fallback>
                    <p:oleObj name="CorelDRAW" r:id="rId11" imgW="295560" imgH="534600" progId="">
                      <p:embed/>
                      <p:pic>
                        <p:nvPicPr>
                          <p:cNvPr id="0" name="Picture 3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5682" y="7080738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256636"/>
                </p:ext>
              </p:extLst>
            </p:nvPr>
          </p:nvGraphicFramePr>
          <p:xfrm>
            <a:off x="1784883" y="3778780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16" name="CorelDRAW" r:id="rId12" imgW="295560" imgH="534600" progId="">
                    <p:embed/>
                  </p:oleObj>
                </mc:Choice>
                <mc:Fallback>
                  <p:oleObj name="CorelDRAW" r:id="rId12" imgW="295560" imgH="534600" progId="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4883" y="3778780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2CAB11A-9C57-480D-B7F6-A66EE957BE9F}"/>
              </a:ext>
            </a:extLst>
          </p:cNvPr>
          <p:cNvSpPr/>
          <p:nvPr/>
        </p:nvSpPr>
        <p:spPr>
          <a:xfrm>
            <a:off x="5152845" y="2413558"/>
            <a:ext cx="18066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Futura Bk"/>
              </a:rPr>
              <a:t>Kalydeco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Lucentis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Mabthera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Neplazid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Neulasta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Neptera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Ocaliva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Ofev</a:t>
            </a:r>
            <a:endParaRPr lang="en-US" sz="2200" b="1" dirty="0">
              <a:latin typeface="Futura Bk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648643"/>
              </p:ext>
            </p:extLst>
          </p:nvPr>
        </p:nvGraphicFramePr>
        <p:xfrm>
          <a:off x="4832823" y="2474917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" name="CorelDRAW" r:id="rId13" imgW="295560" imgH="534600" progId="">
                  <p:embed/>
                </p:oleObj>
              </mc:Choice>
              <mc:Fallback>
                <p:oleObj name="CorelDRAW" r:id="rId13" imgW="295560" imgH="534600" progId="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823" y="2474917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20303"/>
              </p:ext>
            </p:extLst>
          </p:nvPr>
        </p:nvGraphicFramePr>
        <p:xfrm>
          <a:off x="4832823" y="3169192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8" name="CorelDRAW" r:id="rId14" imgW="295560" imgH="534600" progId="">
                  <p:embed/>
                </p:oleObj>
              </mc:Choice>
              <mc:Fallback>
                <p:oleObj name="CorelDRAW" r:id="rId14" imgW="295560" imgH="534600" progId="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823" y="3169192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53651"/>
              </p:ext>
            </p:extLst>
          </p:nvPr>
        </p:nvGraphicFramePr>
        <p:xfrm>
          <a:off x="4832823" y="5133443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9" name="CorelDRAW" r:id="rId15" imgW="295560" imgH="534600" progId="">
                  <p:embed/>
                </p:oleObj>
              </mc:Choice>
              <mc:Fallback>
                <p:oleObj name="CorelDRAW" r:id="rId15" imgW="295560" imgH="534600" progId="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823" y="5133443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41188"/>
              </p:ext>
            </p:extLst>
          </p:nvPr>
        </p:nvGraphicFramePr>
        <p:xfrm>
          <a:off x="4832826" y="4473036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0" name="CorelDRAW" r:id="rId16" imgW="295560" imgH="534600" progId="">
                  <p:embed/>
                </p:oleObj>
              </mc:Choice>
              <mc:Fallback>
                <p:oleObj name="CorelDRAW" r:id="rId16" imgW="295560" imgH="534600" progId="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826" y="4473036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9413"/>
              </p:ext>
            </p:extLst>
          </p:nvPr>
        </p:nvGraphicFramePr>
        <p:xfrm>
          <a:off x="4849759" y="5793833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1" name="CorelDRAW" r:id="rId17" imgW="295560" imgH="534600" progId="">
                  <p:embed/>
                </p:oleObj>
              </mc:Choice>
              <mc:Fallback>
                <p:oleObj name="CorelDRAW" r:id="rId17" imgW="295560" imgH="534600" progId="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759" y="5793833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56695"/>
              </p:ext>
            </p:extLst>
          </p:nvPr>
        </p:nvGraphicFramePr>
        <p:xfrm>
          <a:off x="4866692" y="6505019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2" name="CorelDRAW" r:id="rId18" imgW="295560" imgH="534600" progId="">
                  <p:embed/>
                </p:oleObj>
              </mc:Choice>
              <mc:Fallback>
                <p:oleObj name="CorelDRAW" r:id="rId18" imgW="295560" imgH="534600" progId="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692" y="6505019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26349"/>
              </p:ext>
            </p:extLst>
          </p:nvPr>
        </p:nvGraphicFramePr>
        <p:xfrm>
          <a:off x="4866692" y="7114607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3" name="CorelDRAW" r:id="rId19" imgW="295560" imgH="534600" progId="">
                  <p:embed/>
                </p:oleObj>
              </mc:Choice>
              <mc:Fallback>
                <p:oleObj name="CorelDRAW" r:id="rId19" imgW="295560" imgH="534600" progId="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692" y="7114607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39474"/>
              </p:ext>
            </p:extLst>
          </p:nvPr>
        </p:nvGraphicFramePr>
        <p:xfrm>
          <a:off x="4815893" y="3812649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" name="CorelDRAW" r:id="rId20" imgW="295560" imgH="534600" progId="">
                  <p:embed/>
                </p:oleObj>
              </mc:Choice>
              <mc:Fallback>
                <p:oleObj name="CorelDRAW" r:id="rId20" imgW="295560" imgH="534600" progId="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893" y="3812649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2CAB11A-9C57-480D-B7F6-A66EE957BE9F}"/>
              </a:ext>
            </a:extLst>
          </p:cNvPr>
          <p:cNvSpPr/>
          <p:nvPr/>
        </p:nvSpPr>
        <p:spPr>
          <a:xfrm>
            <a:off x="7811329" y="2379695"/>
            <a:ext cx="27212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latin typeface="Futura Bk"/>
              </a:rPr>
              <a:t>Orkambi</a:t>
            </a:r>
            <a:endParaRPr lang="en-US" sz="2200" b="1" dirty="0" smtClean="0">
              <a:latin typeface="Futura Bk"/>
            </a:endParaRPr>
          </a:p>
          <a:p>
            <a:endParaRPr lang="en-US" sz="2200" b="1" dirty="0">
              <a:latin typeface="Futura Bk"/>
            </a:endParaRPr>
          </a:p>
          <a:p>
            <a:r>
              <a:rPr lang="en-US" sz="2200" b="1" dirty="0" err="1">
                <a:latin typeface="Futura Bk"/>
              </a:rPr>
              <a:t>Revlimid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Tarceva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Tecfidera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Tracleer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Sabril</a:t>
            </a:r>
            <a:endParaRPr lang="en-US" sz="2200" b="1" dirty="0">
              <a:latin typeface="Futura Bk"/>
            </a:endParaRPr>
          </a:p>
          <a:p>
            <a:endParaRPr lang="en-US" sz="2200" b="1" dirty="0" smtClean="0">
              <a:latin typeface="Futura Bk"/>
            </a:endParaRPr>
          </a:p>
          <a:p>
            <a:r>
              <a:rPr lang="en-US" sz="2200" b="1" dirty="0" err="1" smtClean="0">
                <a:latin typeface="Futura Bk"/>
              </a:rPr>
              <a:t>Sutent</a:t>
            </a:r>
            <a:endParaRPr lang="en-US" sz="2200" b="1" dirty="0" smtClean="0">
              <a:latin typeface="Futura Bk"/>
            </a:endParaRPr>
          </a:p>
          <a:p>
            <a:endParaRPr lang="en-US" sz="2200" b="1" dirty="0">
              <a:latin typeface="Futura Bk"/>
            </a:endParaRPr>
          </a:p>
          <a:p>
            <a:r>
              <a:rPr lang="en-US" sz="2200" b="1" dirty="0" smtClean="0">
                <a:latin typeface="Futura Bk"/>
              </a:rPr>
              <a:t>And many more…</a:t>
            </a:r>
            <a:endParaRPr lang="en-US" sz="2200" b="1" dirty="0">
              <a:latin typeface="Futura Bk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088026"/>
              </p:ext>
            </p:extLst>
          </p:nvPr>
        </p:nvGraphicFramePr>
        <p:xfrm>
          <a:off x="7491307" y="2441054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" name="CorelDRAW" r:id="rId21" imgW="295560" imgH="534600" progId="">
                  <p:embed/>
                </p:oleObj>
              </mc:Choice>
              <mc:Fallback>
                <p:oleObj name="CorelDRAW" r:id="rId21" imgW="295560" imgH="534600" progId="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307" y="2441054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527956"/>
              </p:ext>
            </p:extLst>
          </p:nvPr>
        </p:nvGraphicFramePr>
        <p:xfrm>
          <a:off x="7491307" y="3135329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" name="CorelDRAW" r:id="rId22" imgW="295560" imgH="534600" progId="">
                  <p:embed/>
                </p:oleObj>
              </mc:Choice>
              <mc:Fallback>
                <p:oleObj name="CorelDRAW" r:id="rId22" imgW="295560" imgH="534600" progId="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307" y="3135329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58940"/>
              </p:ext>
            </p:extLst>
          </p:nvPr>
        </p:nvGraphicFramePr>
        <p:xfrm>
          <a:off x="7491307" y="5099580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" name="CorelDRAW" r:id="rId23" imgW="295560" imgH="534600" progId="">
                  <p:embed/>
                </p:oleObj>
              </mc:Choice>
              <mc:Fallback>
                <p:oleObj name="CorelDRAW" r:id="rId23" imgW="295560" imgH="534600" progId="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307" y="5099580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13562"/>
              </p:ext>
            </p:extLst>
          </p:nvPr>
        </p:nvGraphicFramePr>
        <p:xfrm>
          <a:off x="7491310" y="4439173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" name="CorelDRAW" r:id="rId24" imgW="295560" imgH="534600" progId="">
                  <p:embed/>
                </p:oleObj>
              </mc:Choice>
              <mc:Fallback>
                <p:oleObj name="CorelDRAW" r:id="rId24" imgW="295560" imgH="534600" progId="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310" y="4439173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40989"/>
              </p:ext>
            </p:extLst>
          </p:nvPr>
        </p:nvGraphicFramePr>
        <p:xfrm>
          <a:off x="7508243" y="5759970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9" name="CorelDRAW" r:id="rId25" imgW="295560" imgH="534600" progId="">
                  <p:embed/>
                </p:oleObj>
              </mc:Choice>
              <mc:Fallback>
                <p:oleObj name="CorelDRAW" r:id="rId25" imgW="295560" imgH="534600" progId="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243" y="5759970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4821"/>
              </p:ext>
            </p:extLst>
          </p:nvPr>
        </p:nvGraphicFramePr>
        <p:xfrm>
          <a:off x="7525176" y="6471156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0" name="CorelDRAW" r:id="rId26" imgW="295560" imgH="534600" progId="">
                  <p:embed/>
                </p:oleObj>
              </mc:Choice>
              <mc:Fallback>
                <p:oleObj name="CorelDRAW" r:id="rId26" imgW="295560" imgH="534600" progId="">
                  <p:embed/>
                  <p:pic>
                    <p:nvPicPr>
                      <p:cNvPr id="0" name="Picture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176" y="6471156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400370"/>
              </p:ext>
            </p:extLst>
          </p:nvPr>
        </p:nvGraphicFramePr>
        <p:xfrm>
          <a:off x="7525176" y="7080744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" name="CorelDRAW" r:id="rId27" imgW="295560" imgH="534600" progId="">
                  <p:embed/>
                </p:oleObj>
              </mc:Choice>
              <mc:Fallback>
                <p:oleObj name="CorelDRAW" r:id="rId27" imgW="295560" imgH="534600" progId="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176" y="7080744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20720"/>
              </p:ext>
            </p:extLst>
          </p:nvPr>
        </p:nvGraphicFramePr>
        <p:xfrm>
          <a:off x="7474377" y="3778786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" name="CorelDRAW" r:id="rId28" imgW="295560" imgH="534600" progId="">
                  <p:embed/>
                </p:oleObj>
              </mc:Choice>
              <mc:Fallback>
                <p:oleObj name="CorelDRAW" r:id="rId28" imgW="295560" imgH="534600" progId="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377" y="3778786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3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BE29E0-BECF-4633-A5FE-BADC1CB24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80"/>
            <a:ext cx="17556163" cy="98753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1166132"/>
            <a:ext cx="13779809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We also offer </a:t>
            </a:r>
            <a:endParaRPr lang="en-US" sz="4200" b="1" dirty="0">
              <a:latin typeface="Futura Bk" panose="020B05020202040203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1813" y="2379689"/>
            <a:ext cx="14099831" cy="4154984"/>
            <a:chOff x="1801813" y="2379689"/>
            <a:chExt cx="14099831" cy="4154984"/>
          </a:xfrm>
        </p:grpSpPr>
        <p:grpSp>
          <p:nvGrpSpPr>
            <p:cNvPr id="3" name="Group 2"/>
            <p:cNvGrpSpPr/>
            <p:nvPr/>
          </p:nvGrpSpPr>
          <p:grpSpPr>
            <a:xfrm>
              <a:off x="1801813" y="2379689"/>
              <a:ext cx="14099831" cy="4154984"/>
              <a:chOff x="1801813" y="2447421"/>
              <a:chExt cx="14099831" cy="415498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801813" y="2447421"/>
                <a:ext cx="14099831" cy="4154984"/>
                <a:chOff x="1801813" y="2464354"/>
                <a:chExt cx="14099831" cy="4154984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E2CAB11A-9C57-480D-B7F6-A66EE957BE9F}"/>
                    </a:ext>
                  </a:extLst>
                </p:cNvPr>
                <p:cNvSpPr/>
                <p:nvPr/>
              </p:nvSpPr>
              <p:spPr>
                <a:xfrm>
                  <a:off x="2121835" y="2464354"/>
                  <a:ext cx="13779809" cy="41549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200" dirty="0">
                      <a:latin typeface="Futura Bk"/>
                    </a:rPr>
                    <a:t>API sourcing: </a:t>
                  </a:r>
                </a:p>
                <a:p>
                  <a:pPr lvl="1"/>
                  <a:endParaRPr lang="en-US" sz="2200" dirty="0" smtClean="0">
                    <a:latin typeface="Futura Bk"/>
                  </a:endParaRPr>
                </a:p>
                <a:p>
                  <a:pPr lvl="1"/>
                  <a:r>
                    <a:rPr lang="en-US" sz="2200" dirty="0" smtClean="0">
                      <a:latin typeface="Futura Bk"/>
                    </a:rPr>
                    <a:t>Human</a:t>
                  </a:r>
                  <a:endParaRPr lang="en-US" sz="2200" dirty="0">
                    <a:latin typeface="Futura Bk"/>
                  </a:endParaRPr>
                </a:p>
                <a:p>
                  <a:pPr lvl="1"/>
                  <a:endParaRPr lang="en-US" sz="2200" dirty="0" smtClean="0">
                    <a:latin typeface="Futura Bk"/>
                  </a:endParaRPr>
                </a:p>
                <a:p>
                  <a:pPr lvl="1"/>
                  <a:endParaRPr lang="en-US" sz="2200" dirty="0">
                    <a:latin typeface="Futura Bk"/>
                  </a:endParaRPr>
                </a:p>
                <a:p>
                  <a:pPr lvl="1"/>
                  <a:r>
                    <a:rPr lang="en-US" sz="2200" dirty="0" smtClean="0">
                      <a:latin typeface="Futura Bk"/>
                    </a:rPr>
                    <a:t>Veterinary </a:t>
                  </a:r>
                </a:p>
                <a:p>
                  <a:pPr lvl="1"/>
                  <a:endParaRPr lang="en-US" sz="2200" dirty="0">
                    <a:latin typeface="Futura Bk"/>
                  </a:endParaRPr>
                </a:p>
                <a:p>
                  <a:endParaRPr lang="en-US" sz="2200" dirty="0" smtClean="0">
                    <a:latin typeface="Futura Bk"/>
                  </a:endParaRPr>
                </a:p>
                <a:p>
                  <a:r>
                    <a:rPr lang="en-US" sz="2200" dirty="0" smtClean="0">
                      <a:latin typeface="Futura Bk"/>
                    </a:rPr>
                    <a:t>Global </a:t>
                  </a:r>
                  <a:r>
                    <a:rPr lang="en-US" sz="2200" dirty="0">
                      <a:latin typeface="Futura Bk"/>
                    </a:rPr>
                    <a:t>Finish formulation  </a:t>
                  </a:r>
                </a:p>
                <a:p>
                  <a:endParaRPr lang="en-US" sz="2200" dirty="0" smtClean="0">
                    <a:latin typeface="Futura Bk"/>
                  </a:endParaRPr>
                </a:p>
                <a:p>
                  <a:r>
                    <a:rPr lang="en-US" sz="2200" dirty="0" smtClean="0">
                      <a:latin typeface="Futura Bk"/>
                    </a:rPr>
                    <a:t>Orphan </a:t>
                  </a:r>
                  <a:r>
                    <a:rPr lang="en-US" sz="2200" dirty="0">
                      <a:latin typeface="Futura Bk"/>
                    </a:rPr>
                    <a:t>drugs </a:t>
                  </a:r>
                  <a:endParaRPr lang="en-IN" sz="2200" dirty="0">
                    <a:latin typeface="Futura Bk"/>
                  </a:endParaRPr>
                </a:p>
                <a:p>
                  <a:pPr algn="just"/>
                  <a:endParaRPr lang="en-US" sz="2200" b="1" dirty="0">
                    <a:latin typeface="Futura Bk"/>
                  </a:endParaRPr>
                </a:p>
              </p:txBody>
            </p:sp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59029174"/>
                    </p:ext>
                  </p:extLst>
                </p:nvPr>
              </p:nvGraphicFramePr>
              <p:xfrm>
                <a:off x="1801813" y="2525713"/>
                <a:ext cx="222250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55" name="CorelDRAW" r:id="rId4" imgW="295560" imgH="534600" progId="">
                        <p:embed/>
                      </p:oleObj>
                    </mc:Choice>
                    <mc:Fallback>
                      <p:oleObj name="CorelDRAW" r:id="rId4" imgW="295560" imgH="534600" progId="">
                        <p:embed/>
                        <p:pic>
                          <p:nvPicPr>
                            <p:cNvPr id="0" name="Picture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1813" y="2525713"/>
                              <a:ext cx="222250" cy="4016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443201"/>
                    </p:ext>
                  </p:extLst>
                </p:nvPr>
              </p:nvGraphicFramePr>
              <p:xfrm>
                <a:off x="2326736" y="3253854"/>
                <a:ext cx="222250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56" name="CorelDRAW" r:id="rId6" imgW="295560" imgH="534600" progId="">
                        <p:embed/>
                      </p:oleObj>
                    </mc:Choice>
                    <mc:Fallback>
                      <p:oleObj name="CorelDRAW" r:id="rId6" imgW="295560" imgH="534600" progId="">
                        <p:embed/>
                        <p:pic>
                          <p:nvPicPr>
                            <p:cNvPr id="0" name="Picture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26736" y="3253854"/>
                              <a:ext cx="222250" cy="4016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90960561"/>
                    </p:ext>
                  </p:extLst>
                </p:nvPr>
              </p:nvGraphicFramePr>
              <p:xfrm>
                <a:off x="1801813" y="5133440"/>
                <a:ext cx="222250" cy="401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57" name="CorelDRAW" r:id="rId7" imgW="295560" imgH="534600" progId="">
                        <p:embed/>
                      </p:oleObj>
                    </mc:Choice>
                    <mc:Fallback>
                      <p:oleObj name="CorelDRAW" r:id="rId7" imgW="295560" imgH="534600" progId="">
                        <p:embed/>
                        <p:pic>
                          <p:nvPicPr>
                            <p:cNvPr id="0" name="Picture 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1813" y="5133440"/>
                              <a:ext cx="222250" cy="4016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8321070"/>
                  </p:ext>
                </p:extLst>
              </p:nvPr>
            </p:nvGraphicFramePr>
            <p:xfrm>
              <a:off x="2326739" y="4151306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58" name="CorelDRAW" r:id="rId8" imgW="295560" imgH="534600" progId="">
                      <p:embed/>
                    </p:oleObj>
                  </mc:Choice>
                  <mc:Fallback>
                    <p:oleObj name="CorelDRAW" r:id="rId8" imgW="295560" imgH="534600" progId="">
                      <p:embed/>
                      <p:pic>
                        <p:nvPicPr>
                          <p:cNvPr id="0" name="Picture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6739" y="4151306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0512067"/>
                </p:ext>
              </p:extLst>
            </p:nvPr>
          </p:nvGraphicFramePr>
          <p:xfrm>
            <a:off x="1818749" y="5709165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9" name="CorelDRAW" r:id="rId9" imgW="295560" imgH="534600" progId="">
                    <p:embed/>
                  </p:oleObj>
                </mc:Choice>
                <mc:Fallback>
                  <p:oleObj name="CorelDRAW" r:id="rId9" imgW="295560" imgH="534600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8749" y="5709165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19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BE29E0-BECF-4633-A5FE-BADC1CB24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4"/>
            <a:ext cx="17556163" cy="98753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7C399B-1953-469E-99B6-F465E8D9E93F}"/>
              </a:ext>
            </a:extLst>
          </p:cNvPr>
          <p:cNvSpPr/>
          <p:nvPr/>
        </p:nvSpPr>
        <p:spPr>
          <a:xfrm>
            <a:off x="2121836" y="1166132"/>
            <a:ext cx="13779809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Client </a:t>
            </a:r>
            <a:r>
              <a:rPr lang="en-US" sz="4400" b="1" dirty="0" smtClean="0"/>
              <a:t>Base</a:t>
            </a:r>
            <a:endParaRPr lang="en-US" sz="4200" b="1" dirty="0">
              <a:latin typeface="Futura Bk" panose="020B05020202040203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1813" y="2379689"/>
            <a:ext cx="14099831" cy="6186309"/>
            <a:chOff x="1801813" y="2447421"/>
            <a:chExt cx="14099831" cy="6186309"/>
          </a:xfrm>
        </p:grpSpPr>
        <p:grpSp>
          <p:nvGrpSpPr>
            <p:cNvPr id="4" name="Group 3"/>
            <p:cNvGrpSpPr/>
            <p:nvPr/>
          </p:nvGrpSpPr>
          <p:grpSpPr>
            <a:xfrm>
              <a:off x="1801813" y="2447421"/>
              <a:ext cx="14099831" cy="6186309"/>
              <a:chOff x="1801813" y="2464354"/>
              <a:chExt cx="14099831" cy="6186309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E2CAB11A-9C57-480D-B7F6-A66EE957BE9F}"/>
                  </a:ext>
                </a:extLst>
              </p:cNvPr>
              <p:cNvSpPr/>
              <p:nvPr/>
            </p:nvSpPr>
            <p:spPr>
              <a:xfrm>
                <a:off x="2121835" y="2464354"/>
                <a:ext cx="13779809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Futura Bk"/>
                  </a:rPr>
                  <a:t>USA</a:t>
                </a:r>
              </a:p>
              <a:p>
                <a:endParaRPr lang="en-US" sz="2200" b="1" dirty="0" smtClean="0">
                  <a:latin typeface="Futura Bk"/>
                </a:endParaRPr>
              </a:p>
              <a:p>
                <a:r>
                  <a:rPr lang="en-US" sz="2200" b="1" dirty="0" smtClean="0">
                    <a:latin typeface="Futura Bk"/>
                  </a:rPr>
                  <a:t>Europe</a:t>
                </a:r>
                <a:endParaRPr lang="en-US" sz="2200" b="1" dirty="0">
                  <a:latin typeface="Futura Bk"/>
                </a:endParaRPr>
              </a:p>
              <a:p>
                <a:endParaRPr lang="en-US" sz="2200" b="1" dirty="0" smtClean="0">
                  <a:latin typeface="Futura Bk"/>
                </a:endParaRPr>
              </a:p>
              <a:p>
                <a:r>
                  <a:rPr lang="en-US" sz="2200" b="1" dirty="0" smtClean="0">
                    <a:latin typeface="Futura Bk"/>
                  </a:rPr>
                  <a:t>Australia</a:t>
                </a:r>
                <a:endParaRPr lang="en-US" sz="2200" b="1" dirty="0">
                  <a:latin typeface="Futura Bk"/>
                </a:endParaRPr>
              </a:p>
              <a:p>
                <a:endParaRPr lang="en-US" sz="2200" b="1" dirty="0" smtClean="0">
                  <a:latin typeface="Futura Bk"/>
                </a:endParaRPr>
              </a:p>
              <a:p>
                <a:r>
                  <a:rPr lang="en-US" sz="2200" b="1" dirty="0" smtClean="0">
                    <a:latin typeface="Futura Bk"/>
                  </a:rPr>
                  <a:t>Canada</a:t>
                </a:r>
                <a:endParaRPr lang="en-US" sz="2200" b="1" dirty="0">
                  <a:latin typeface="Futura Bk"/>
                </a:endParaRPr>
              </a:p>
              <a:p>
                <a:endParaRPr lang="en-US" sz="2200" b="1" dirty="0" smtClean="0">
                  <a:latin typeface="Futura Bk"/>
                </a:endParaRPr>
              </a:p>
              <a:p>
                <a:r>
                  <a:rPr lang="en-US" sz="2200" b="1" dirty="0" smtClean="0">
                    <a:latin typeface="Futura Bk"/>
                  </a:rPr>
                  <a:t>Dubai</a:t>
                </a:r>
                <a:endParaRPr lang="en-US" sz="2200" b="1" dirty="0">
                  <a:latin typeface="Futura Bk"/>
                </a:endParaRPr>
              </a:p>
              <a:p>
                <a:endParaRPr lang="en-US" sz="2200" b="1" dirty="0" smtClean="0">
                  <a:latin typeface="Futura Bk"/>
                </a:endParaRPr>
              </a:p>
              <a:p>
                <a:r>
                  <a:rPr lang="en-US" sz="2200" b="1" dirty="0" smtClean="0">
                    <a:latin typeface="Futura Bk"/>
                  </a:rPr>
                  <a:t>China</a:t>
                </a:r>
                <a:endParaRPr lang="en-US" sz="2200" b="1" dirty="0">
                  <a:latin typeface="Futura Bk"/>
                </a:endParaRPr>
              </a:p>
              <a:p>
                <a:endParaRPr lang="en-US" sz="2200" b="1" dirty="0" smtClean="0">
                  <a:latin typeface="Futura Bk"/>
                </a:endParaRPr>
              </a:p>
              <a:p>
                <a:r>
                  <a:rPr lang="en-US" sz="2200" b="1" dirty="0" smtClean="0">
                    <a:latin typeface="Futura Bk"/>
                  </a:rPr>
                  <a:t>Japan</a:t>
                </a:r>
                <a:endParaRPr lang="en-IN" sz="2200" b="1" dirty="0">
                  <a:latin typeface="Futura Bk"/>
                </a:endParaRPr>
              </a:p>
              <a:p>
                <a:endParaRPr lang="en-US" sz="2200" b="1" dirty="0" smtClean="0">
                  <a:latin typeface="Futura Bk"/>
                </a:endParaRPr>
              </a:p>
              <a:p>
                <a:r>
                  <a:rPr lang="en-US" sz="2200" b="1" dirty="0" smtClean="0">
                    <a:latin typeface="Futura Bk"/>
                  </a:rPr>
                  <a:t>Asia</a:t>
                </a:r>
                <a:endParaRPr lang="en-US" sz="2200" b="1" dirty="0">
                  <a:latin typeface="Futura Bk"/>
                </a:endParaRPr>
              </a:p>
              <a:p>
                <a:r>
                  <a:rPr lang="en-US" sz="2200" dirty="0" smtClean="0">
                    <a:latin typeface="Futura Bk"/>
                  </a:rPr>
                  <a:t> </a:t>
                </a:r>
                <a:endParaRPr lang="en-IN" sz="2200" dirty="0">
                  <a:latin typeface="Futura Bk"/>
                </a:endParaRPr>
              </a:p>
              <a:p>
                <a:r>
                  <a:rPr lang="en-US" sz="2200" dirty="0" smtClean="0">
                    <a:latin typeface="Futura Bk"/>
                  </a:rPr>
                  <a:t> </a:t>
                </a:r>
                <a:endParaRPr lang="en-IN" sz="2200" dirty="0" smtClean="0">
                  <a:latin typeface="Futura Bk"/>
                </a:endParaRPr>
              </a:p>
              <a:p>
                <a:pPr algn="just"/>
                <a:endParaRPr lang="en-US" sz="2200" dirty="0">
                  <a:latin typeface="Futura Bk"/>
                </a:endParaRPr>
              </a:p>
            </p:txBody>
          </p: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0610630"/>
                  </p:ext>
                </p:extLst>
              </p:nvPr>
            </p:nvGraphicFramePr>
            <p:xfrm>
              <a:off x="1801813" y="2525713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4" name="CorelDRAW" r:id="rId4" imgW="295560" imgH="534600" progId="">
                      <p:embed/>
                    </p:oleObj>
                  </mc:Choice>
                  <mc:Fallback>
                    <p:oleObj name="CorelDRAW" r:id="rId4" imgW="295560" imgH="534600" progId="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813" y="2525713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8401148"/>
                  </p:ext>
                </p:extLst>
              </p:nvPr>
            </p:nvGraphicFramePr>
            <p:xfrm>
              <a:off x="1801813" y="3203055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5" name="CorelDRAW" r:id="rId6" imgW="295560" imgH="534600" progId="">
                      <p:embed/>
                    </p:oleObj>
                  </mc:Choice>
                  <mc:Fallback>
                    <p:oleObj name="CorelDRAW" r:id="rId6" imgW="295560" imgH="534600" progId="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813" y="3203055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8983077"/>
                  </p:ext>
                </p:extLst>
              </p:nvPr>
            </p:nvGraphicFramePr>
            <p:xfrm>
              <a:off x="1801813" y="5133440"/>
              <a:ext cx="222250" cy="40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76" name="CorelDRAW" r:id="rId7" imgW="295560" imgH="534600" progId="">
                      <p:embed/>
                    </p:oleObj>
                  </mc:Choice>
                  <mc:Fallback>
                    <p:oleObj name="CorelDRAW" r:id="rId7" imgW="295560" imgH="534600" progId="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813" y="5133440"/>
                            <a:ext cx="222250" cy="4016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567805"/>
                </p:ext>
              </p:extLst>
            </p:nvPr>
          </p:nvGraphicFramePr>
          <p:xfrm>
            <a:off x="1818749" y="4489966"/>
            <a:ext cx="2222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7" name="CorelDRAW" r:id="rId8" imgW="295560" imgH="534600" progId="">
                    <p:embed/>
                  </p:oleObj>
                </mc:Choice>
                <mc:Fallback>
                  <p:oleObj name="CorelDRAW" r:id="rId8" imgW="295560" imgH="534600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8749" y="4489966"/>
                          <a:ext cx="2222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988437"/>
              </p:ext>
            </p:extLst>
          </p:nvPr>
        </p:nvGraphicFramePr>
        <p:xfrm>
          <a:off x="1784883" y="7131537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CorelDRAW" r:id="rId9" imgW="295560" imgH="534600" progId="">
                  <p:embed/>
                </p:oleObj>
              </mc:Choice>
              <mc:Fallback>
                <p:oleObj name="CorelDRAW" r:id="rId9" imgW="295560" imgH="5346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883" y="7131537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61234"/>
              </p:ext>
            </p:extLst>
          </p:nvPr>
        </p:nvGraphicFramePr>
        <p:xfrm>
          <a:off x="1767420" y="6487599"/>
          <a:ext cx="2222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CorelDRAW" r:id="rId10" imgW="295560" imgH="534600" progId="">
                  <p:embed/>
                </p:oleObj>
              </mc:Choice>
              <mc:Fallback>
                <p:oleObj name="CorelDRAW" r:id="rId10" imgW="295560" imgH="5346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420" y="6487599"/>
                        <a:ext cx="2222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67766"/>
              </p:ext>
            </p:extLst>
          </p:nvPr>
        </p:nvGraphicFramePr>
        <p:xfrm>
          <a:off x="1817690" y="5776930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CorelDRAW" r:id="rId11" imgW="295560" imgH="534600" progId="">
                  <p:embed/>
                </p:oleObj>
              </mc:Choice>
              <mc:Fallback>
                <p:oleObj name="CorelDRAW" r:id="rId11" imgW="295560" imgH="53460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90" y="5776930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263521"/>
              </p:ext>
            </p:extLst>
          </p:nvPr>
        </p:nvGraphicFramePr>
        <p:xfrm>
          <a:off x="1801819" y="3778783"/>
          <a:ext cx="222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CorelDRAW" r:id="rId12" imgW="295560" imgH="534600" progId="">
                  <p:embed/>
                </p:oleObj>
              </mc:Choice>
              <mc:Fallback>
                <p:oleObj name="CorelDRAW" r:id="rId12" imgW="295560" imgH="5346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9" y="3778783"/>
                        <a:ext cx="2222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8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587</Words>
  <Application>Microsoft Office PowerPoint</Application>
  <PresentationFormat>Custom</PresentationFormat>
  <Paragraphs>134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ankit</cp:lastModifiedBy>
  <cp:revision>32</cp:revision>
  <dcterms:created xsi:type="dcterms:W3CDTF">2019-09-16T07:28:50Z</dcterms:created>
  <dcterms:modified xsi:type="dcterms:W3CDTF">2020-11-02T07:57:55Z</dcterms:modified>
</cp:coreProperties>
</file>